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22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99565-13D6-4A0D-9668-E384F1FE3E24}" type="datetimeFigureOut">
              <a:rPr lang="ru-RU" smtClean="0"/>
              <a:pPr/>
              <a:t>19.05.2022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5843F-BA31-4F70-B9CA-82AB11B82AD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99565-13D6-4A0D-9668-E384F1FE3E24}" type="datetimeFigureOut">
              <a:rPr lang="ru-RU" smtClean="0"/>
              <a:pPr/>
              <a:t>19.05.2022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5843F-BA31-4F70-B9CA-82AB11B82AD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99565-13D6-4A0D-9668-E384F1FE3E24}" type="datetimeFigureOut">
              <a:rPr lang="ru-RU" smtClean="0"/>
              <a:pPr/>
              <a:t>19.05.2022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5843F-BA31-4F70-B9CA-82AB11B82AD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99565-13D6-4A0D-9668-E384F1FE3E24}" type="datetimeFigureOut">
              <a:rPr lang="ru-RU" smtClean="0"/>
              <a:pPr/>
              <a:t>19.05.2022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5843F-BA31-4F70-B9CA-82AB11B82AD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99565-13D6-4A0D-9668-E384F1FE3E24}" type="datetimeFigureOut">
              <a:rPr lang="ru-RU" smtClean="0"/>
              <a:pPr/>
              <a:t>19.05.2022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5843F-BA31-4F70-B9CA-82AB11B82AD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99565-13D6-4A0D-9668-E384F1FE3E24}" type="datetimeFigureOut">
              <a:rPr lang="ru-RU" smtClean="0"/>
              <a:pPr/>
              <a:t>19.05.2022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5843F-BA31-4F70-B9CA-82AB11B82AD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99565-13D6-4A0D-9668-E384F1FE3E24}" type="datetimeFigureOut">
              <a:rPr lang="ru-RU" smtClean="0"/>
              <a:pPr/>
              <a:t>19.05.2022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5843F-BA31-4F70-B9CA-82AB11B82AD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99565-13D6-4A0D-9668-E384F1FE3E24}" type="datetimeFigureOut">
              <a:rPr lang="ru-RU" smtClean="0"/>
              <a:pPr/>
              <a:t>19.05.2022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5843F-BA31-4F70-B9CA-82AB11B82AD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99565-13D6-4A0D-9668-E384F1FE3E24}" type="datetimeFigureOut">
              <a:rPr lang="ru-RU" smtClean="0"/>
              <a:pPr/>
              <a:t>19.05.2022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5843F-BA31-4F70-B9CA-82AB11B82AD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99565-13D6-4A0D-9668-E384F1FE3E24}" type="datetimeFigureOut">
              <a:rPr lang="ru-RU" smtClean="0"/>
              <a:pPr/>
              <a:t>19.05.2022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5843F-BA31-4F70-B9CA-82AB11B82AD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99565-13D6-4A0D-9668-E384F1FE3E24}" type="datetimeFigureOut">
              <a:rPr lang="ru-RU" smtClean="0"/>
              <a:pPr/>
              <a:t>19.05.2022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5843F-BA31-4F70-B9CA-82AB11B82AD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999565-13D6-4A0D-9668-E384F1FE3E24}" type="datetimeFigureOut">
              <a:rPr lang="ru-RU" smtClean="0"/>
              <a:pPr/>
              <a:t>19.05.2022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05843F-BA31-4F70-B9CA-82AB11B82AD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dissolv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71480"/>
            <a:ext cx="7772400" cy="1785950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latin typeface="Comic Sans MS" pitchFamily="66" charset="0"/>
              </a:rPr>
              <a:t/>
            </a:r>
            <a:br>
              <a:rPr lang="ru-RU" sz="3600" dirty="0" smtClean="0">
                <a:latin typeface="Comic Sans MS" pitchFamily="66" charset="0"/>
              </a:rPr>
            </a:br>
            <a:r>
              <a:rPr lang="ru-RU" sz="3600" dirty="0" smtClean="0">
                <a:latin typeface="Comic Sans MS" pitchFamily="66" charset="0"/>
              </a:rPr>
              <a:t/>
            </a:r>
            <a:br>
              <a:rPr lang="ru-RU" sz="3600" dirty="0" smtClean="0">
                <a:latin typeface="Comic Sans MS" pitchFamily="66" charset="0"/>
              </a:rPr>
            </a:br>
            <a:r>
              <a:rPr lang="ru-RU" sz="3600" dirty="0" smtClean="0">
                <a:latin typeface="Comic Sans MS" pitchFamily="66" charset="0"/>
              </a:rPr>
              <a:t/>
            </a:r>
            <a:br>
              <a:rPr lang="ru-RU" sz="3600" dirty="0" smtClean="0">
                <a:latin typeface="Comic Sans MS" pitchFamily="66" charset="0"/>
              </a:rPr>
            </a:br>
            <a:r>
              <a:rPr lang="ru-RU" sz="3600" dirty="0" smtClean="0">
                <a:latin typeface="Comic Sans MS" pitchFamily="66" charset="0"/>
              </a:rPr>
              <a:t/>
            </a:r>
            <a:br>
              <a:rPr lang="ru-RU" sz="3600" dirty="0" smtClean="0">
                <a:latin typeface="Comic Sans MS" pitchFamily="66" charset="0"/>
              </a:rPr>
            </a:br>
            <a:r>
              <a:rPr lang="ru-RU" sz="3600" dirty="0" smtClean="0">
                <a:latin typeface="Comic Sans MS" pitchFamily="66" charset="0"/>
              </a:rPr>
              <a:t/>
            </a:r>
            <a:br>
              <a:rPr lang="ru-RU" sz="3600" dirty="0" smtClean="0">
                <a:latin typeface="Comic Sans MS" pitchFamily="66" charset="0"/>
              </a:rPr>
            </a:br>
            <a:r>
              <a:rPr lang="ru-RU" sz="3600" dirty="0" smtClean="0">
                <a:latin typeface="Comic Sans MS" pitchFamily="66" charset="0"/>
              </a:rPr>
              <a:t/>
            </a:r>
            <a:br>
              <a:rPr lang="ru-RU" sz="3600" dirty="0" smtClean="0">
                <a:latin typeface="Comic Sans MS" pitchFamily="66" charset="0"/>
              </a:rPr>
            </a:br>
            <a:r>
              <a:rPr lang="ru-RU" sz="3600" dirty="0" smtClean="0">
                <a:latin typeface="Comic Sans MS" pitchFamily="66" charset="0"/>
              </a:rPr>
              <a:t>Помочь ребенку – помочь семье!</a:t>
            </a:r>
            <a:br>
              <a:rPr lang="ru-RU" sz="3600" dirty="0" smtClean="0">
                <a:latin typeface="Comic Sans MS" pitchFamily="66" charset="0"/>
              </a:rPr>
            </a:br>
            <a:r>
              <a:rPr lang="ru-RU" sz="3600" dirty="0" smtClean="0">
                <a:latin typeface="Comic Sans MS" pitchFamily="66" charset="0"/>
              </a:rPr>
              <a:t>17мая – международный день детского телефона доверия.</a:t>
            </a:r>
            <a:br>
              <a:rPr lang="ru-RU" sz="3600" dirty="0" smtClean="0">
                <a:latin typeface="Comic Sans MS" pitchFamily="66" charset="0"/>
              </a:rPr>
            </a:br>
            <a:r>
              <a:rPr lang="ru-RU" sz="3600" dirty="0" smtClean="0">
                <a:latin typeface="Comic Sans MS" pitchFamily="66" charset="0"/>
              </a:rPr>
              <a:t/>
            </a:r>
            <a:br>
              <a:rPr lang="ru-RU" sz="3600" dirty="0" smtClean="0">
                <a:latin typeface="Comic Sans MS" pitchFamily="66" charset="0"/>
              </a:rPr>
            </a:br>
            <a:r>
              <a:rPr lang="ru-RU" sz="3600" dirty="0" smtClean="0">
                <a:latin typeface="Comic Sans MS" pitchFamily="66" charset="0"/>
              </a:rPr>
              <a:t/>
            </a:r>
            <a:br>
              <a:rPr lang="ru-RU" sz="3600" dirty="0" smtClean="0">
                <a:latin typeface="Comic Sans MS" pitchFamily="66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428868"/>
            <a:ext cx="6400800" cy="3209932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5" name="Рисунок 4" descr="http://im1-tub-ru.yandex.net/i?id=224290399-06-72&amp;n=2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7" y="2643182"/>
            <a:ext cx="3643337" cy="3929090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im3-tub-ru.yandex.net/i?id=362779507-10-72&amp;n=21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6314" y="2571744"/>
            <a:ext cx="3000396" cy="392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7"/>
            <a:ext cx="8229600" cy="6215105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Comic Sans MS" pitchFamily="66" charset="0"/>
              </a:rPr>
              <a:t>Помощь на телефоне доверия всегда анонимна.</a:t>
            </a:r>
          </a:p>
          <a:p>
            <a:r>
              <a:rPr lang="ru-RU" sz="2800" dirty="0" smtClean="0">
                <a:latin typeface="Comic Sans MS" pitchFamily="66" charset="0"/>
              </a:rPr>
              <a:t>Позвонивший и консультант не должны сообщать свою фамилию, адрес и др.данные.</a:t>
            </a:r>
          </a:p>
          <a:p>
            <a:r>
              <a:rPr lang="ru-RU" sz="2800" dirty="0" smtClean="0">
                <a:latin typeface="Comic Sans MS" pitchFamily="66" charset="0"/>
              </a:rPr>
              <a:t>Достаточно назвать своё вымышленное имя для удобства общения.</a:t>
            </a:r>
          </a:p>
          <a:p>
            <a:r>
              <a:rPr lang="ru-RU" sz="2800" dirty="0" smtClean="0">
                <a:latin typeface="Comic Sans MS" pitchFamily="66" charset="0"/>
              </a:rPr>
              <a:t>Каждый ТД работает в своем режиме – по расписанию или круглосуточно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Рисунок 3" descr="http://im5-tub-ru.yandex.net/i?id=396606802-14-72&amp;n=2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4572008"/>
            <a:ext cx="7715304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Comic Sans MS" pitchFamily="66" charset="0"/>
              </a:rPr>
              <a:t>С какими вопросами можно обратиться на детский ТД.</a:t>
            </a:r>
            <a:endParaRPr lang="ru-RU" sz="2800" dirty="0"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2400" dirty="0" smtClean="0">
                <a:latin typeface="Comic Sans MS" pitchFamily="66" charset="0"/>
              </a:rPr>
              <a:t>Дети и подростки могут позвонить, если:</a:t>
            </a:r>
          </a:p>
          <a:p>
            <a:r>
              <a:rPr lang="ru-RU" sz="2400" dirty="0" smtClean="0">
                <a:latin typeface="Comic Sans MS" pitchFamily="66" charset="0"/>
              </a:rPr>
              <a:t>- семья переехала в другой город или район</a:t>
            </a:r>
          </a:p>
          <a:p>
            <a:r>
              <a:rPr lang="ru-RU" sz="2400" dirty="0" smtClean="0">
                <a:latin typeface="Comic Sans MS" pitchFamily="66" charset="0"/>
              </a:rPr>
              <a:t>(переживания, расставания со старыми друзьями, привыкание к новым людям, переживание отсутствия друзей первое время)</a:t>
            </a:r>
          </a:p>
          <a:p>
            <a:r>
              <a:rPr lang="ru-RU" sz="2400" dirty="0" smtClean="0">
                <a:latin typeface="Comic Sans MS" pitchFamily="66" charset="0"/>
              </a:rPr>
              <a:t>Если поссорился с друзьями;</a:t>
            </a:r>
          </a:p>
          <a:p>
            <a:r>
              <a:rPr lang="ru-RU" sz="2400" dirty="0" smtClean="0">
                <a:latin typeface="Comic Sans MS" pitchFamily="66" charset="0"/>
              </a:rPr>
              <a:t>Если ребенок чувствует одиночество;</a:t>
            </a:r>
          </a:p>
          <a:p>
            <a:r>
              <a:rPr lang="ru-RU" sz="2400" dirty="0" smtClean="0">
                <a:latin typeface="Comic Sans MS" pitchFamily="66" charset="0"/>
              </a:rPr>
              <a:t>Если ребенок чего-то боится;</a:t>
            </a:r>
          </a:p>
          <a:p>
            <a:r>
              <a:rPr lang="ru-RU" sz="2400" dirty="0" smtClean="0">
                <a:latin typeface="Comic Sans MS" pitchFamily="66" charset="0"/>
              </a:rPr>
              <a:t>Если все время плохое настроение;</a:t>
            </a:r>
          </a:p>
          <a:p>
            <a:r>
              <a:rPr lang="ru-RU" sz="2400" dirty="0" smtClean="0">
                <a:latin typeface="Comic Sans MS" pitchFamily="66" charset="0"/>
              </a:rPr>
              <a:t>Если не ладится в школе;</a:t>
            </a:r>
          </a:p>
          <a:p>
            <a:r>
              <a:rPr lang="ru-RU" sz="2400" dirty="0" smtClean="0">
                <a:latin typeface="Comic Sans MS" pitchFamily="66" charset="0"/>
              </a:rPr>
              <a:t>Если ребенок переживает развод родителей;</a:t>
            </a:r>
          </a:p>
          <a:p>
            <a:r>
              <a:rPr lang="ru-RU" sz="2400" dirty="0" smtClean="0">
                <a:latin typeface="Comic Sans MS" pitchFamily="66" charset="0"/>
              </a:rPr>
              <a:t>Если тяжело болен член семьи;</a:t>
            </a:r>
          </a:p>
          <a:p>
            <a:r>
              <a:rPr lang="ru-RU" sz="2400" dirty="0" smtClean="0">
                <a:latin typeface="Comic Sans MS" pitchFamily="66" charset="0"/>
              </a:rPr>
              <a:t>Если мучают и пугают мысли о смерти.</a:t>
            </a:r>
            <a:endParaRPr lang="ru-RU" sz="2400" dirty="0">
              <a:latin typeface="Comic Sans MS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385765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800" dirty="0" smtClean="0">
                <a:latin typeface="Comic Sans MS" pitchFamily="66" charset="0"/>
              </a:rPr>
              <a:t>У подростков легко меняется настроение, возможны резкие колебания в короткий промежуток времени от радости и счастья до полного отчаяния. Поэтому так важно, когда родителей нет рядом, иметь возможность проконсультироваться со специалистом, который убережет от конфликтов и необдуманных  импульсивных поступков, включая суицид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Рисунок 3" descr="http://im0-tub-ru.yandex.net/i?id=215352364-65-72&amp;n=2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14744" y="3929066"/>
            <a:ext cx="2500330" cy="2714644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im2-tub-ru.yandex.net/i?id=92666841-05-72&amp;n=21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4071942"/>
            <a:ext cx="2643206" cy="2643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im2-tub-ru.yandex.net/i?id=532404661-61-72&amp;n=21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72264" y="3929066"/>
            <a:ext cx="2214578" cy="2714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://im3-tub-ru.yandex.net/i?id=362779507-10-72&amp;n=21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14480" y="785794"/>
            <a:ext cx="5500726" cy="5214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440246"/>
          </a:xfrm>
        </p:spPr>
        <p:txBody>
          <a:bodyPr>
            <a:norm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3"/>
            <a:ext cx="8229600" cy="364333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800" dirty="0" smtClean="0">
                <a:latin typeface="Comic Sans MS" pitchFamily="66" charset="0"/>
              </a:rPr>
              <a:t>Детский телефон доверия – самый популярный и широко известный вид экстренной психологической помощи детям.</a:t>
            </a:r>
          </a:p>
          <a:p>
            <a:pPr algn="ctr">
              <a:buNone/>
            </a:pPr>
            <a:r>
              <a:rPr lang="ru-RU" dirty="0" smtClean="0"/>
              <a:t>Общероссийский номер службы детского телефона доверия:</a:t>
            </a:r>
          </a:p>
          <a:p>
            <a:pPr algn="ctr">
              <a:buNone/>
            </a:pPr>
            <a:r>
              <a:rPr lang="ru-RU" b="1" dirty="0" smtClean="0"/>
              <a:t>8-800-2000-122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http://im7-tub-ru.yandex.net/i?id=273081631-13-72&amp;n=2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388" y="2928934"/>
            <a:ext cx="2357454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im6-tub-ru.yandex.net/i?id=183247258-38-72&amp;n=21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2928934"/>
            <a:ext cx="2643206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im0-tub-ru.yandex.net/i?id=209776810-26-72&amp;n=21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57554" y="3857628"/>
            <a:ext cx="2857520" cy="2714644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11354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latin typeface="Comic Sans MS" pitchFamily="66" charset="0"/>
              </a:rPr>
              <a:t>Первый телефон доверия появился в 1953 году как форма помощи людям в кризисном состоянии- как профилактика суицида.</a:t>
            </a:r>
            <a:br>
              <a:rPr lang="ru-RU" sz="3200" dirty="0" smtClean="0">
                <a:latin typeface="Comic Sans MS" pitchFamily="66" charset="0"/>
              </a:rPr>
            </a:br>
            <a:endParaRPr lang="ru-RU" sz="3200" dirty="0">
              <a:latin typeface="Comic Sans MS" pitchFamily="66" charset="0"/>
            </a:endParaRPr>
          </a:p>
        </p:txBody>
      </p:sp>
      <p:pic>
        <p:nvPicPr>
          <p:cNvPr id="4" name="Содержимое 3" descr="http://im5-tub-ru.yandex.net/i?id=383079189-00-72&amp;n=21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1928802"/>
            <a:ext cx="4714908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im4-tub-ru.yandex.net/i?id=13402221-40-72&amp;n=21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43570" y="2000240"/>
            <a:ext cx="3214710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Comic Sans MS" pitchFamily="66" charset="0"/>
              </a:rPr>
              <a:t>Как поддержать друг друга в семье родителям и детям?</a:t>
            </a:r>
            <a:endParaRPr lang="ru-RU" sz="3200" dirty="0"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>
                <a:latin typeface="Comic Sans MS" pitchFamily="66" charset="0"/>
              </a:rPr>
              <a:t>Какой помощи ждут дети от родителей в случае неудачи, волнения, огорчения?</a:t>
            </a:r>
          </a:p>
          <a:p>
            <a:r>
              <a:rPr lang="ru-RU" dirty="0" smtClean="0">
                <a:latin typeface="Comic Sans MS" pitchFamily="66" charset="0"/>
              </a:rPr>
              <a:t>Если дети и подростки говорят о своем плохом настроении родителям – это признак доверия. Значит они надеются, что взрослые помогут им найти способ справиться с таким состоянием.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http://im7-tub-ru.yandex.net/i?id=448147710-37-72&amp;n=2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15140" y="1000108"/>
            <a:ext cx="2143140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39982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714620"/>
            <a:ext cx="8229600" cy="3786214"/>
          </a:xfrm>
        </p:spPr>
        <p:txBody>
          <a:bodyPr>
            <a:normAutofit lnSpcReduction="10000"/>
          </a:bodyPr>
          <a:lstStyle/>
          <a:p>
            <a:r>
              <a:rPr lang="ru-RU" sz="2600" dirty="0" smtClean="0"/>
              <a:t>А как умеют ваши дети поддерживать других членов семьи - братьев, сестер, родителей?</a:t>
            </a:r>
          </a:p>
          <a:p>
            <a:pPr>
              <a:buNone/>
            </a:pPr>
            <a:r>
              <a:rPr lang="ru-RU" sz="2600" dirty="0" smtClean="0"/>
              <a:t>Какими способами поддержки они уже владеют в своем возрасте?</a:t>
            </a:r>
          </a:p>
          <a:p>
            <a:pPr>
              <a:buNone/>
            </a:pPr>
            <a:r>
              <a:rPr lang="ru-RU" sz="2600" dirty="0" smtClean="0"/>
              <a:t>Как вам кажется, с какого возраста дети должны уметь это делать?</a:t>
            </a:r>
          </a:p>
          <a:p>
            <a:pPr>
              <a:buNone/>
            </a:pPr>
            <a:r>
              <a:rPr lang="ru-RU" sz="2600" dirty="0" smtClean="0"/>
              <a:t>Где и как в жизни это может им пригодится?</a:t>
            </a:r>
          </a:p>
          <a:p>
            <a:pPr>
              <a:buNone/>
            </a:pPr>
            <a:r>
              <a:rPr lang="ru-RU" sz="2600" dirty="0" smtClean="0"/>
              <a:t>Как </a:t>
            </a:r>
            <a:r>
              <a:rPr lang="ru-RU" sz="2600" dirty="0"/>
              <a:t>В</a:t>
            </a:r>
            <a:r>
              <a:rPr lang="ru-RU" sz="2600" dirty="0" smtClean="0"/>
              <a:t>ы думаете каким образом Вы могли бы научить их этому? </a:t>
            </a:r>
          </a:p>
          <a:p>
            <a:endParaRPr lang="ru-RU" dirty="0"/>
          </a:p>
        </p:txBody>
      </p:sp>
      <p:pic>
        <p:nvPicPr>
          <p:cNvPr id="5" name="Рисунок 4" descr="http://im3-tub-ru.yandex.net/i?id=286224628-61-72&amp;n=2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8" y="285728"/>
            <a:ext cx="3000396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im5-tub-ru.yandex.net/i?id=182078188-13-72&amp;n=21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285728"/>
            <a:ext cx="2928958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im4-tub-ru.yandex.net/i?id=752970017-25-72&amp;n=21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00430" y="357166"/>
            <a:ext cx="2143140" cy="2286016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3600" b="1" dirty="0" smtClean="0">
                <a:latin typeface="Comic Sans MS" pitchFamily="66" charset="0"/>
              </a:rPr>
              <a:t>Внимание!</a:t>
            </a:r>
            <a:endParaRPr lang="ru-RU" sz="3600" b="1" dirty="0"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Comic Sans MS" pitchFamily="66" charset="0"/>
              </a:rPr>
              <a:t>Взаимоподдержка в семье – важный навык.</a:t>
            </a:r>
          </a:p>
          <a:p>
            <a:r>
              <a:rPr lang="ru-RU" dirty="0" smtClean="0">
                <a:latin typeface="Comic Sans MS" pitchFamily="66" charset="0"/>
              </a:rPr>
              <a:t>Она повышает сплоченность семьи, стрессоустойчивость всех её членов и помогает быстрее и с минимальными издержками справиться с жизненными трудностями периодически возникающими в нашей жизни.</a:t>
            </a:r>
            <a:endParaRPr lang="ru-RU" dirty="0">
              <a:latin typeface="Comic Sans MS" pitchFamily="66" charset="0"/>
            </a:endParaRPr>
          </a:p>
        </p:txBody>
      </p:sp>
      <p:pic>
        <p:nvPicPr>
          <p:cNvPr id="4" name="Рисунок 3" descr="http://im3-tub-ru.yandex.net/i?id=129907230-32-72&amp;n=2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00826" y="214290"/>
            <a:ext cx="2500330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im1-tub-ru.yandex.net/i?id=112040238-26-72&amp;n=21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00892" y="4643446"/>
            <a:ext cx="2000264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642942"/>
          </a:xfrm>
        </p:spPr>
        <p:txBody>
          <a:bodyPr>
            <a:noAutofit/>
          </a:bodyPr>
          <a:lstStyle/>
          <a:p>
            <a:r>
              <a:rPr lang="ru-RU" sz="3200" dirty="0" smtClean="0"/>
              <a:t>Информационный блок.</a:t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latin typeface="Comic Sans MS" pitchFamily="66" charset="0"/>
              </a:rPr>
              <a:t>Хороший друг, помощник должен быть:</a:t>
            </a:r>
          </a:p>
          <a:p>
            <a:r>
              <a:rPr lang="ru-RU" dirty="0" smtClean="0">
                <a:latin typeface="Comic Sans MS" pitchFamily="66" charset="0"/>
              </a:rPr>
              <a:t>Дружелюбен,</a:t>
            </a:r>
          </a:p>
          <a:p>
            <a:r>
              <a:rPr lang="ru-RU" dirty="0" smtClean="0">
                <a:latin typeface="Comic Sans MS" pitchFamily="66" charset="0"/>
              </a:rPr>
              <a:t>Не осуждает других,</a:t>
            </a:r>
          </a:p>
          <a:p>
            <a:r>
              <a:rPr lang="ru-RU" dirty="0" smtClean="0">
                <a:latin typeface="Comic Sans MS" pitchFamily="66" charset="0"/>
              </a:rPr>
              <a:t>Больше выслушивает, чем советует,</a:t>
            </a:r>
          </a:p>
          <a:p>
            <a:r>
              <a:rPr lang="ru-RU" dirty="0" smtClean="0">
                <a:latin typeface="Comic Sans MS" pitchFamily="66" charset="0"/>
              </a:rPr>
              <a:t>Допускает, что при определенных обстоятельствах подобная трудная ситуация могла приключиться и с ним,</a:t>
            </a:r>
          </a:p>
          <a:p>
            <a:r>
              <a:rPr lang="ru-RU" dirty="0" smtClean="0">
                <a:latin typeface="Comic Sans MS" pitchFamily="66" charset="0"/>
              </a:rPr>
              <a:t>Терпелив,</a:t>
            </a:r>
          </a:p>
          <a:p>
            <a:r>
              <a:rPr lang="ru-RU" dirty="0" smtClean="0">
                <a:latin typeface="Comic Sans MS" pitchFamily="66" charset="0"/>
              </a:rPr>
              <a:t>Заинтересован в другом человеке</a:t>
            </a:r>
          </a:p>
          <a:p>
            <a:r>
              <a:rPr lang="ru-RU" dirty="0" smtClean="0">
                <a:latin typeface="Comic Sans MS" pitchFamily="66" charset="0"/>
              </a:rPr>
              <a:t>Разговаривает без всякой снисходительности на равных.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4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Как устроен детский телефон доверия?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Comic Sans MS" pitchFamily="66" charset="0"/>
              </a:rPr>
              <a:t>В службе детского телефона доверия работают специально обученные специалисты – психологи.</a:t>
            </a:r>
          </a:p>
          <a:p>
            <a:r>
              <a:rPr lang="ru-RU" sz="2800" dirty="0" smtClean="0">
                <a:latin typeface="Comic Sans MS" pitchFamily="66" charset="0"/>
              </a:rPr>
              <a:t>Телефон доверия дает возможность человеку, переживающему какие-либо трудности получить поддержку, быть понятым и принятым разобраться в сложной для него ситуации в более спокойной обстановке и решиться на конкретные шаги.</a:t>
            </a:r>
            <a:endParaRPr lang="ru-RU" sz="2800" dirty="0">
              <a:latin typeface="Comic Sans MS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1"/>
            <a:ext cx="8229600" cy="2428892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sz="3300" dirty="0" smtClean="0">
                <a:latin typeface="Comic Sans MS" pitchFamily="66" charset="0"/>
              </a:rPr>
              <a:t>Телефон доверия открыт для каждого человека. В том числе и для родителей.</a:t>
            </a:r>
          </a:p>
          <a:p>
            <a:pPr>
              <a:buNone/>
            </a:pPr>
            <a:r>
              <a:rPr lang="ru-RU" sz="3300" dirty="0" smtClean="0">
                <a:latin typeface="Comic Sans MS" pitchFamily="66" charset="0"/>
              </a:rPr>
              <a:t>Не важен возраст, национальность, состояние здоровья звонящего.</a:t>
            </a:r>
          </a:p>
          <a:p>
            <a:pPr>
              <a:buNone/>
            </a:pPr>
            <a:r>
              <a:rPr lang="ru-RU" sz="3300" dirty="0" smtClean="0">
                <a:latin typeface="Comic Sans MS" pitchFamily="66" charset="0"/>
              </a:rPr>
              <a:t>Основная идея в том, что любой человек имеет право быть принятым, выслушанным и получить помощь.</a:t>
            </a:r>
          </a:p>
          <a:p>
            <a:endParaRPr lang="ru-RU" dirty="0"/>
          </a:p>
        </p:txBody>
      </p:sp>
      <p:pic>
        <p:nvPicPr>
          <p:cNvPr id="4" name="Рисунок 3" descr="http://im7-tub-ru.yandex.net/i?id=354571729-64-72&amp;n=2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428868"/>
            <a:ext cx="2571768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im0-tub-ru.yandex.net/i?id=188801488-31-72&amp;n=21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86116" y="2428868"/>
            <a:ext cx="2500330" cy="30718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im5-tub-ru.yandex.net/i?id=232949410-04-72&amp;n=21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29322" y="2357430"/>
            <a:ext cx="2786082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334</TotalTime>
  <Words>514</Words>
  <Application>Microsoft Office PowerPoint</Application>
  <PresentationFormat>Экран (4:3)</PresentationFormat>
  <Paragraphs>52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      Помочь ребенку – помочь семье! 17мая – международный день детского телефона доверия.     </vt:lpstr>
      <vt:lpstr> </vt:lpstr>
      <vt:lpstr>Первый телефон доверия появился в 1953 году как форма помощи людям в кризисном состоянии- как профилактика суицида. </vt:lpstr>
      <vt:lpstr>Как поддержать друг друга в семье родителям и детям?</vt:lpstr>
      <vt:lpstr>Слайд 5</vt:lpstr>
      <vt:lpstr>Внимание!</vt:lpstr>
      <vt:lpstr>Информационный блок. </vt:lpstr>
      <vt:lpstr>Как устроен детский телефон доверия?</vt:lpstr>
      <vt:lpstr> </vt:lpstr>
      <vt:lpstr>Слайд 10</vt:lpstr>
      <vt:lpstr>С какими вопросами можно обратиться на детский ТД.</vt:lpstr>
      <vt:lpstr>Слайд 12</vt:lpstr>
      <vt:lpstr>Слайд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Помочь ребенку – помочь семье! 17мая – международный день детского телефона доверия.  </dc:title>
  <dc:creator>Завуч</dc:creator>
  <cp:lastModifiedBy>Оператор</cp:lastModifiedBy>
  <cp:revision>39</cp:revision>
  <dcterms:created xsi:type="dcterms:W3CDTF">2014-05-12T05:06:51Z</dcterms:created>
  <dcterms:modified xsi:type="dcterms:W3CDTF">2022-05-19T10:00:17Z</dcterms:modified>
</cp:coreProperties>
</file>